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88" r:id="rId4"/>
    <p:sldId id="280" r:id="rId5"/>
    <p:sldId id="281" r:id="rId6"/>
    <p:sldId id="283" r:id="rId7"/>
    <p:sldId id="282" r:id="rId8"/>
    <p:sldId id="284" r:id="rId9"/>
    <p:sldId id="260" r:id="rId10"/>
    <p:sldId id="261" r:id="rId11"/>
    <p:sldId id="259" r:id="rId12"/>
    <p:sldId id="262" r:id="rId13"/>
    <p:sldId id="286" r:id="rId14"/>
    <p:sldId id="287" r:id="rId1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rginia Zalazar" initials="VZ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9DD"/>
    <a:srgbClr val="4267B2"/>
    <a:srgbClr val="FEF3D4"/>
    <a:srgbClr val="F8E08E"/>
    <a:srgbClr val="E8303B"/>
    <a:srgbClr val="383333"/>
    <a:srgbClr val="C26E68"/>
    <a:srgbClr val="0099D2"/>
    <a:srgbClr val="ED1C24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47" autoAdjust="0"/>
    <p:restoredTop sz="92943" autoAdjust="0"/>
  </p:normalViewPr>
  <p:slideViewPr>
    <p:cSldViewPr snapToGrid="0" snapToObjects="1">
      <p:cViewPr varScale="1">
        <p:scale>
          <a:sx n="107" d="100"/>
          <a:sy n="107" d="100"/>
        </p:scale>
        <p:origin x="119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538" y="9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639672895053402"/>
          <c:y val="7.7499314905822403E-2"/>
          <c:w val="0.44187582085520399"/>
          <c:h val="0.8884712960763899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Hoja2!$B$1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Hoja2!$A$2:$A$6</c:f>
              <c:strCache>
                <c:ptCount val="5"/>
                <c:pt idx="0">
                  <c:v>Prefer simultaneous HIV and syphilis diagnosis test </c:v>
                </c:pt>
                <c:pt idx="1">
                  <c:v>Prefer to receive results the same day</c:v>
                </c:pt>
                <c:pt idx="2">
                  <c:v>This rapid test is safe and reliable </c:v>
                </c:pt>
                <c:pt idx="3">
                  <c:v>Would be willing to repeat it in the future</c:v>
                </c:pt>
                <c:pt idx="4">
                  <c:v>Would recommend this test to another TGW</c:v>
                </c:pt>
              </c:strCache>
            </c:strRef>
          </c:cat>
          <c:val>
            <c:numRef>
              <c:f>Hoja2!$B$2:$B$6</c:f>
              <c:numCache>
                <c:formatCode>General</c:formatCode>
                <c:ptCount val="5"/>
                <c:pt idx="0">
                  <c:v>25</c:v>
                </c:pt>
                <c:pt idx="1">
                  <c:v>4.4000000000000004</c:v>
                </c:pt>
                <c:pt idx="2">
                  <c:v>2.9</c:v>
                </c:pt>
                <c:pt idx="3">
                  <c:v>2.9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17-45F1-B7B6-EBDE7DE8212A}"/>
            </c:ext>
          </c:extLst>
        </c:ser>
        <c:ser>
          <c:idx val="1"/>
          <c:order val="1"/>
          <c:tx>
            <c:strRef>
              <c:f>Hoja2!$C$1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Hoja2!$A$2:$A$6</c:f>
              <c:strCache>
                <c:ptCount val="5"/>
                <c:pt idx="0">
                  <c:v>Prefer simultaneous HIV and syphilis diagnosis test </c:v>
                </c:pt>
                <c:pt idx="1">
                  <c:v>Prefer to receive results the same day</c:v>
                </c:pt>
                <c:pt idx="2">
                  <c:v>This rapid test is safe and reliable </c:v>
                </c:pt>
                <c:pt idx="3">
                  <c:v>Would be willing to repeat it in the future</c:v>
                </c:pt>
                <c:pt idx="4">
                  <c:v>Would recommend this test to another TGW</c:v>
                </c:pt>
              </c:strCache>
            </c:strRef>
          </c:cat>
          <c:val>
            <c:numRef>
              <c:f>Hoja2!$C$2:$C$6</c:f>
              <c:numCache>
                <c:formatCode>General</c:formatCode>
                <c:ptCount val="5"/>
                <c:pt idx="0">
                  <c:v>4.4000000000000004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17-45F1-B7B6-EBDE7DE8212A}"/>
            </c:ext>
          </c:extLst>
        </c:ser>
        <c:ser>
          <c:idx val="2"/>
          <c:order val="2"/>
          <c:tx>
            <c:strRef>
              <c:f>Hoja2!$D$1</c:f>
              <c:strCache>
                <c:ptCount val="1"/>
                <c:pt idx="0">
                  <c:v>Neither agree nor 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Hoja2!$A$2:$A$6</c:f>
              <c:strCache>
                <c:ptCount val="5"/>
                <c:pt idx="0">
                  <c:v>Prefer simultaneous HIV and syphilis diagnosis test </c:v>
                </c:pt>
                <c:pt idx="1">
                  <c:v>Prefer to receive results the same day</c:v>
                </c:pt>
                <c:pt idx="2">
                  <c:v>This rapid test is safe and reliable </c:v>
                </c:pt>
                <c:pt idx="3">
                  <c:v>Would be willing to repeat it in the future</c:v>
                </c:pt>
                <c:pt idx="4">
                  <c:v>Would recommend this test to another TGW</c:v>
                </c:pt>
              </c:strCache>
            </c:strRef>
          </c:cat>
          <c:val>
            <c:numRef>
              <c:f>Hoja2!$D$2:$D$6</c:f>
              <c:numCache>
                <c:formatCode>General</c:formatCode>
                <c:ptCount val="5"/>
                <c:pt idx="0">
                  <c:v>10.3</c:v>
                </c:pt>
                <c:pt idx="1">
                  <c:v>7.4</c:v>
                </c:pt>
                <c:pt idx="2">
                  <c:v>14.7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17-45F1-B7B6-EBDE7DE8212A}"/>
            </c:ext>
          </c:extLst>
        </c:ser>
        <c:ser>
          <c:idx val="3"/>
          <c:order val="3"/>
          <c:tx>
            <c:strRef>
              <c:f>Hoja2!$E$1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Hoja2!$A$2:$A$6</c:f>
              <c:strCache>
                <c:ptCount val="5"/>
                <c:pt idx="0">
                  <c:v>Prefer simultaneous HIV and syphilis diagnosis test </c:v>
                </c:pt>
                <c:pt idx="1">
                  <c:v>Prefer to receive results the same day</c:v>
                </c:pt>
                <c:pt idx="2">
                  <c:v>This rapid test is safe and reliable </c:v>
                </c:pt>
                <c:pt idx="3">
                  <c:v>Would be willing to repeat it in the future</c:v>
                </c:pt>
                <c:pt idx="4">
                  <c:v>Would recommend this test to another TGW</c:v>
                </c:pt>
              </c:strCache>
            </c:strRef>
          </c:cat>
          <c:val>
            <c:numRef>
              <c:f>Hoja2!$E$2:$E$6</c:f>
              <c:numCache>
                <c:formatCode>General</c:formatCode>
                <c:ptCount val="5"/>
                <c:pt idx="0">
                  <c:v>0</c:v>
                </c:pt>
                <c:pt idx="1">
                  <c:v>2.9</c:v>
                </c:pt>
                <c:pt idx="2">
                  <c:v>4.4000000000000004</c:v>
                </c:pt>
                <c:pt idx="3">
                  <c:v>1.5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17-45F1-B7B6-EBDE7DE8212A}"/>
            </c:ext>
          </c:extLst>
        </c:ser>
        <c:ser>
          <c:idx val="4"/>
          <c:order val="4"/>
          <c:tx>
            <c:strRef>
              <c:f>Hoja2!$F$1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Hoja2!$A$2:$A$6</c:f>
              <c:strCache>
                <c:ptCount val="5"/>
                <c:pt idx="0">
                  <c:v>Prefer simultaneous HIV and syphilis diagnosis test </c:v>
                </c:pt>
                <c:pt idx="1">
                  <c:v>Prefer to receive results the same day</c:v>
                </c:pt>
                <c:pt idx="2">
                  <c:v>This rapid test is safe and reliable </c:v>
                </c:pt>
                <c:pt idx="3">
                  <c:v>Would be willing to repeat it in the future</c:v>
                </c:pt>
                <c:pt idx="4">
                  <c:v>Would recommend this test to another TGW</c:v>
                </c:pt>
              </c:strCache>
            </c:strRef>
          </c:cat>
          <c:val>
            <c:numRef>
              <c:f>Hoja2!$F$2:$F$6</c:f>
              <c:numCache>
                <c:formatCode>General</c:formatCode>
                <c:ptCount val="5"/>
                <c:pt idx="0">
                  <c:v>60.3</c:v>
                </c:pt>
                <c:pt idx="1">
                  <c:v>85.3</c:v>
                </c:pt>
                <c:pt idx="2">
                  <c:v>77.900000000000006</c:v>
                </c:pt>
                <c:pt idx="3">
                  <c:v>95.6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17-45F1-B7B6-EBDE7DE821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7074000"/>
        <c:axId val="627075776"/>
      </c:barChart>
      <c:catAx>
        <c:axId val="6270740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lang="es-AR" sz="1600" b="0" i="0" u="none" strike="noStrike" kern="1200" baseline="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627075776"/>
        <c:crosses val="autoZero"/>
        <c:auto val="1"/>
        <c:lblAlgn val="ctr"/>
        <c:lblOffset val="100"/>
        <c:noMultiLvlLbl val="0"/>
      </c:catAx>
      <c:valAx>
        <c:axId val="62707577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07400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124064573426602"/>
          <c:y val="0.31624479143496897"/>
          <c:w val="0.17752339755277299"/>
          <c:h val="0.456953526995566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indent="0" algn="l" defTabSz="457200" rtl="0" eaLnBrk="1" latinLnBrk="0" hangingPunct="1">
            <a:spcBef>
              <a:spcPct val="20000"/>
            </a:spcBef>
            <a:buFont typeface="Arial"/>
            <a:buNone/>
            <a:defRPr lang="es-AR" sz="1600" b="0" i="0" u="none" strike="noStrike" kern="1200" baseline="0">
              <a:solidFill>
                <a:srgbClr val="383333"/>
              </a:solidFill>
              <a:latin typeface="Franklin Gothic Book" panose="020B0503020102020204" pitchFamily="34" charset="0"/>
              <a:ea typeface="+mn-ea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E547B-EDEB-48FB-A55F-BB6F8CEC5B60}" type="datetimeFigureOut">
              <a:rPr lang="es-AR" smtClean="0"/>
              <a:t>23/7/2019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565FA-40EC-49A5-8E23-D61B8A8D49A3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49885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n-US" dirty="0" smtClean="0"/>
          </a:p>
        </p:txBody>
      </p:sp>
      <p:sp>
        <p:nvSpPr>
          <p:cNvPr id="51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DEDA82-B490-448F-9266-65CAB298B2D8}" type="slidenum">
              <a:rPr lang="es-ES" altLang="en-US" smtClean="0"/>
              <a:pPr>
                <a:spcBef>
                  <a:spcPct val="0"/>
                </a:spcBef>
              </a:pPr>
              <a:t>4</a:t>
            </a:fld>
            <a:endParaRPr lang="es-ES" altLang="en-US" smtClean="0"/>
          </a:p>
        </p:txBody>
      </p:sp>
    </p:spTree>
    <p:extLst>
      <p:ext uri="{BB962C8B-B14F-4D97-AF65-F5344CB8AC3E}">
        <p14:creationId xmlns:p14="http://schemas.microsoft.com/office/powerpoint/2010/main" val="3306751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n-US" smtClean="0"/>
          </a:p>
        </p:txBody>
      </p:sp>
      <p:sp>
        <p:nvSpPr>
          <p:cNvPr id="133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F8512E-CC9D-4795-ABB8-48B5660A1A5E}" type="slidenum">
              <a:rPr lang="es-ES" altLang="en-US" smtClean="0"/>
              <a:pPr>
                <a:spcBef>
                  <a:spcPct val="0"/>
                </a:spcBef>
              </a:pPr>
              <a:t>5</a:t>
            </a:fld>
            <a:endParaRPr lang="es-ES" altLang="en-US" smtClean="0"/>
          </a:p>
        </p:txBody>
      </p:sp>
    </p:spTree>
    <p:extLst>
      <p:ext uri="{BB962C8B-B14F-4D97-AF65-F5344CB8AC3E}">
        <p14:creationId xmlns:p14="http://schemas.microsoft.com/office/powerpoint/2010/main" val="3485811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565FA-40EC-49A5-8E23-D61B8A8D49A3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2026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565FA-40EC-49A5-8E23-D61B8A8D49A3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73689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565FA-40EC-49A5-8E23-D61B8A8D49A3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20278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565FA-40EC-49A5-8E23-D61B8A8D49A3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47068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 smtClean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13760" y="108308"/>
            <a:ext cx="4968240" cy="1143000"/>
          </a:xfrm>
        </p:spPr>
        <p:txBody>
          <a:bodyPr/>
          <a:lstStyle/>
          <a:p>
            <a:r>
              <a:rPr lang="es-AR" dirty="0" err="1" smtClean="0"/>
              <a:t>Results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600203"/>
            <a:ext cx="6096000" cy="3398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From May 2018 </a:t>
            </a:r>
            <a:r>
              <a:rPr lang="en-US" sz="2000" dirty="0">
                <a:solidFill>
                  <a:schemeClr val="tx1"/>
                </a:solidFill>
              </a:rPr>
              <a:t>to </a:t>
            </a:r>
            <a:r>
              <a:rPr lang="en-US" sz="2000" dirty="0" smtClean="0">
                <a:solidFill>
                  <a:schemeClr val="tx1"/>
                </a:solidFill>
              </a:rPr>
              <a:t>December 2018,  68 TGW were tested in </a:t>
            </a:r>
            <a:r>
              <a:rPr lang="en-US" sz="2000" dirty="0">
                <a:solidFill>
                  <a:schemeClr val="tx1"/>
                </a:solidFill>
              </a:rPr>
              <a:t>the metropolitan area of Buenos </a:t>
            </a:r>
            <a:r>
              <a:rPr lang="en-US" sz="2000" dirty="0" smtClean="0">
                <a:solidFill>
                  <a:schemeClr val="tx1"/>
                </a:solidFill>
              </a:rPr>
              <a:t>Aires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Median age: 26 </a:t>
            </a:r>
            <a:r>
              <a:rPr lang="en-US" sz="2000" dirty="0">
                <a:solidFill>
                  <a:schemeClr val="tx1"/>
                </a:solidFill>
              </a:rPr>
              <a:t>(IQR: 25.7–29.8)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Most </a:t>
            </a:r>
            <a:r>
              <a:rPr lang="en-US" sz="2000" dirty="0">
                <a:solidFill>
                  <a:schemeClr val="tx1"/>
                </a:solidFill>
              </a:rPr>
              <a:t>of them were sex workers (77.9</a:t>
            </a:r>
            <a:r>
              <a:rPr lang="en-US" sz="2000" dirty="0" smtClean="0">
                <a:solidFill>
                  <a:schemeClr val="tx1"/>
                </a:solidFill>
              </a:rPr>
              <a:t>%)</a:t>
            </a:r>
          </a:p>
          <a:p>
            <a:pPr marL="0" indent="0">
              <a:buNone/>
            </a:pPr>
            <a:endParaRPr lang="en-US" sz="20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</a:rPr>
              <a:t>HIV prevalence was 4.4%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</a:rPr>
              <a:t>50% had syphilis antibodies (26.5% indicating incident syphilis and 23.5% showing adequate response to previous treatment)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320" y="1060808"/>
            <a:ext cx="5821680" cy="499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4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7297" y="252845"/>
            <a:ext cx="3729368" cy="488950"/>
          </a:xfrm>
        </p:spPr>
        <p:txBody>
          <a:bodyPr>
            <a:noAutofit/>
          </a:bodyPr>
          <a:lstStyle/>
          <a:p>
            <a:r>
              <a:rPr lang="en-GB" sz="2800" dirty="0" smtClean="0"/>
              <a:t>Acceptability </a:t>
            </a:r>
            <a:r>
              <a:rPr lang="en-GB" sz="2800" dirty="0"/>
              <a:t>survey 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2194559"/>
              </p:ext>
            </p:extLst>
          </p:nvPr>
        </p:nvGraphicFramePr>
        <p:xfrm>
          <a:off x="198120" y="807720"/>
          <a:ext cx="11993880" cy="5394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/>
          <p:cNvSpPr/>
          <p:nvPr/>
        </p:nvSpPr>
        <p:spPr>
          <a:xfrm>
            <a:off x="4968240" y="337315"/>
            <a:ext cx="67970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US" sz="1600" b="1" dirty="0" smtClean="0">
                <a:solidFill>
                  <a:srgbClr val="E8303B"/>
                </a:solidFill>
                <a:latin typeface="Franklin Gothic Book" panose="020B0503020102020204" pitchFamily="34" charset="0"/>
                <a:ea typeface="+mj-ea"/>
                <a:cs typeface="Arial" pitchFamily="34" charset="0"/>
              </a:rPr>
              <a:t>98.5% considered </a:t>
            </a:r>
            <a:r>
              <a:rPr lang="en-US" sz="1600" b="1" dirty="0">
                <a:solidFill>
                  <a:srgbClr val="E8303B"/>
                </a:solidFill>
                <a:latin typeface="Franklin Gothic Book" panose="020B0503020102020204" pitchFamily="34" charset="0"/>
                <a:ea typeface="+mj-ea"/>
                <a:cs typeface="Arial" pitchFamily="34" charset="0"/>
              </a:rPr>
              <a:t>the domiciliary rapid test as a very good/good strategy. </a:t>
            </a:r>
          </a:p>
        </p:txBody>
      </p:sp>
    </p:spTree>
    <p:extLst>
      <p:ext uri="{BB962C8B-B14F-4D97-AF65-F5344CB8AC3E}">
        <p14:creationId xmlns:p14="http://schemas.microsoft.com/office/powerpoint/2010/main" val="186274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/>
              <a:t>Conclusions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600203"/>
            <a:ext cx="11338560" cy="3992878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TGW </a:t>
            </a:r>
            <a:r>
              <a:rPr lang="en-US" sz="2400" dirty="0"/>
              <a:t>have a high prevalence of syphilis and HIV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Research </a:t>
            </a:r>
            <a:r>
              <a:rPr lang="en-US" sz="2400" dirty="0"/>
              <a:t>activities constitute a fundamental input to inform evidence-based policies on the feasibility and acceptability of new strategies for the diagnosis of STIs that contributes to the development of appropriate and effective interventions to promote access to health </a:t>
            </a:r>
            <a:r>
              <a:rPr lang="en-US" sz="2400" dirty="0" smtClean="0"/>
              <a:t>services</a:t>
            </a:r>
          </a:p>
          <a:p>
            <a:pPr marL="0" indent="0">
              <a:buNone/>
            </a:pPr>
            <a:endParaRPr lang="es-AR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b="1" dirty="0" smtClean="0"/>
              <a:t>D</a:t>
            </a:r>
            <a:r>
              <a:rPr lang="en-US" sz="2400" b="1" dirty="0"/>
              <a:t>omiciliary provider-initiated rapid testing of STIs is a feasible, acceptable and a successful approach for this hard-to reach population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191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5471"/>
          <a:stretch/>
        </p:blipFill>
        <p:spPr>
          <a:xfrm rot="1184181">
            <a:off x="8259516" y="295441"/>
            <a:ext cx="3479307" cy="19436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6744">
            <a:off x="7844302" y="2104475"/>
            <a:ext cx="3958520" cy="19520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Content Placeholder 4">
            <a:extLst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21" b="13034"/>
          <a:stretch/>
        </p:blipFill>
        <p:spPr>
          <a:xfrm rot="21129926">
            <a:off x="8072775" y="3937643"/>
            <a:ext cx="3785951" cy="18156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4573396" y="815025"/>
            <a:ext cx="2961230" cy="589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E8303B"/>
                </a:solidFill>
                <a:latin typeface="Franklin Gothic Book" panose="020B0503020102020204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8303B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Arial" pitchFamily="34" charset="0"/>
              </a:rPr>
              <a:t>Acknowledgments </a:t>
            </a:r>
            <a:endParaRPr kumimoji="0" lang="es-AR" sz="4000" b="1" i="0" u="none" strike="noStrike" kern="1200" cap="none" spc="0" normalizeH="0" baseline="0" noProof="0" dirty="0">
              <a:ln>
                <a:noFill/>
              </a:ln>
              <a:solidFill>
                <a:srgbClr val="E8303B"/>
              </a:solidFill>
              <a:effectLst/>
              <a:uLnTx/>
              <a:uFillTx/>
              <a:latin typeface="Franklin Gothic Book" panose="020B05030201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 bwMode="auto">
          <a:xfrm>
            <a:off x="4322888" y="2266441"/>
            <a:ext cx="3292440" cy="218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 eaLnBrk="0" fontAlgn="base" hangingPunct="0">
              <a:spcBef>
                <a:spcPts val="640"/>
              </a:spcBef>
              <a:spcAft>
                <a:spcPct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 eaLnBrk="0" fontAlgn="base" hangingPunct="0">
              <a:spcBef>
                <a:spcPts val="560"/>
              </a:spcBef>
              <a:spcAft>
                <a:spcPct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 eaLnBrk="0" fontAlgn="base" hangingPunct="0">
              <a:spcBef>
                <a:spcPts val="480"/>
              </a:spcBef>
              <a:spcAft>
                <a:spcPct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03200" indent="0" algn="ctr" defTabSz="914400">
              <a:buNone/>
            </a:pPr>
            <a:r>
              <a:rPr lang="en-US" sz="1800" b="1" kern="0" dirty="0" smtClean="0"/>
              <a:t>to the TGW representatives of the venues where the tests were performed and to all the participants of this study. </a:t>
            </a:r>
          </a:p>
          <a:p>
            <a:pPr marL="203200" indent="0" algn="ctr" defTabSz="914400">
              <a:buNone/>
            </a:pPr>
            <a:endParaRPr lang="es-AR" sz="1800" b="1" kern="0" dirty="0"/>
          </a:p>
          <a:p>
            <a:pPr marL="203200" indent="0" algn="ctr" defTabSz="914400">
              <a:buNone/>
            </a:pPr>
            <a:endParaRPr lang="en-US" sz="1800" b="1" kern="0" dirty="0" smtClean="0"/>
          </a:p>
          <a:p>
            <a:pPr marL="203200" indent="0" algn="ctr" defTabSz="914400">
              <a:buNone/>
            </a:pPr>
            <a:r>
              <a:rPr lang="es-AR" sz="1800" b="1" kern="0" dirty="0" err="1" smtClean="0"/>
              <a:t>Abbot</a:t>
            </a:r>
            <a:r>
              <a:rPr lang="es-AR" sz="1800" b="1" kern="0" dirty="0" smtClean="0"/>
              <a:t> </a:t>
            </a:r>
            <a:r>
              <a:rPr lang="es-AR" sz="1800" b="1" kern="0" dirty="0" err="1" smtClean="0"/>
              <a:t>provided</a:t>
            </a:r>
            <a:r>
              <a:rPr lang="es-AR" sz="1800" b="1" kern="0" dirty="0" smtClean="0"/>
              <a:t> SD BIOLINE HIV/</a:t>
            </a:r>
            <a:r>
              <a:rPr lang="es-AR" sz="1800" b="1" kern="0" dirty="0" err="1" smtClean="0"/>
              <a:t>Syphilis</a:t>
            </a:r>
            <a:r>
              <a:rPr lang="es-AR" sz="1800" b="1" kern="0" dirty="0" smtClean="0"/>
              <a:t> </a:t>
            </a:r>
            <a:r>
              <a:rPr lang="es-AR" sz="1800" b="1" kern="0" dirty="0" err="1" smtClean="0"/>
              <a:t>Duo</a:t>
            </a:r>
            <a:r>
              <a:rPr lang="es-AR" sz="1800" b="1" kern="0" dirty="0" smtClean="0"/>
              <a:t> </a:t>
            </a:r>
            <a:r>
              <a:rPr lang="es-AR" sz="1800" b="1" kern="0" dirty="0" err="1" smtClean="0"/>
              <a:t>rapid</a:t>
            </a:r>
            <a:r>
              <a:rPr lang="es-AR" sz="1800" b="1" kern="0" dirty="0" smtClean="0"/>
              <a:t> test</a:t>
            </a:r>
            <a:endParaRPr lang="en-US" sz="1800" b="1" kern="0" dirty="0" smtClean="0"/>
          </a:p>
          <a:p>
            <a:pPr defTabSz="914400"/>
            <a:endParaRPr lang="en-US" sz="2400" kern="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5"/>
          <a:stretch/>
        </p:blipFill>
        <p:spPr>
          <a:xfrm rot="20510733">
            <a:off x="163996" y="457162"/>
            <a:ext cx="3552297" cy="16202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Imagen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0" t="9454" r="4282" b="50340"/>
          <a:stretch>
            <a:fillRect/>
          </a:stretch>
        </p:blipFill>
        <p:spPr bwMode="auto">
          <a:xfrm rot="21428063">
            <a:off x="318881" y="1943113"/>
            <a:ext cx="3735857" cy="18442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20974">
            <a:off x="346323" y="3742963"/>
            <a:ext cx="3560789" cy="22050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5212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-518161" y="2607348"/>
            <a:ext cx="58428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E8303B"/>
                </a:solidFill>
                <a:latin typeface="Franklin Gothic Book" panose="020B0503020102020204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¡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E8303B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Arial" pitchFamily="34" charset="0"/>
              </a:rPr>
              <a:t>Gracias!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8303B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Arial" pitchFamily="34" charset="0"/>
              </a:rPr>
              <a:t> </a:t>
            </a:r>
            <a:endParaRPr kumimoji="0" lang="es-AR" sz="4000" b="1" i="0" u="none" strike="noStrike" kern="1200" cap="none" spc="0" normalizeH="0" baseline="0" noProof="0" dirty="0">
              <a:ln>
                <a:noFill/>
              </a:ln>
              <a:solidFill>
                <a:srgbClr val="E8303B"/>
              </a:solidFill>
              <a:effectLst/>
              <a:uLnTx/>
              <a:uFillTx/>
              <a:latin typeface="Franklin Gothic Book" panose="020B0503020102020204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640" y="999528"/>
            <a:ext cx="6870575" cy="38605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CuadroTexto 10"/>
          <p:cNvSpPr txBox="1"/>
          <p:nvPr/>
        </p:nvSpPr>
        <p:spPr>
          <a:xfrm>
            <a:off x="487680" y="5564386"/>
            <a:ext cx="664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kern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Corresponding author: </a:t>
            </a:r>
            <a:r>
              <a:rPr lang="es-AR" b="1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virginia.zalazar@huesped.org.ar</a:t>
            </a:r>
            <a:endParaRPr lang="en-US" b="1" kern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818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Acceptability </a:t>
            </a:r>
            <a:r>
              <a:rPr lang="en-US" dirty="0"/>
              <a:t>of HIV and syphilis domiciliary testing among transgender women in Buenos Aires, Argentina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" y="3967510"/>
            <a:ext cx="11841480" cy="543143"/>
          </a:xfrm>
        </p:spPr>
        <p:txBody>
          <a:bodyPr>
            <a:noAutofit/>
          </a:bodyPr>
          <a:lstStyle/>
          <a:p>
            <a:r>
              <a:rPr lang="en-US" sz="2000" u="sng" dirty="0" smtClean="0"/>
              <a:t>Virginia Zalazar</a:t>
            </a:r>
            <a:r>
              <a:rPr lang="en-US" sz="2000" dirty="0" smtClean="0"/>
              <a:t>,  </a:t>
            </a:r>
            <a:r>
              <a:rPr lang="en-US" sz="2000" dirty="0"/>
              <a:t>C. </a:t>
            </a:r>
            <a:r>
              <a:rPr lang="en-US" sz="2000" dirty="0" err="1" smtClean="0"/>
              <a:t>Frola</a:t>
            </a:r>
            <a:r>
              <a:rPr lang="en-US" sz="2000" dirty="0" smtClean="0"/>
              <a:t>, A</a:t>
            </a:r>
            <a:r>
              <a:rPr lang="en-US" sz="2000" dirty="0"/>
              <a:t>. </a:t>
            </a:r>
            <a:r>
              <a:rPr lang="en-US" sz="2000" dirty="0" smtClean="0"/>
              <a:t>Gun, N</a:t>
            </a:r>
            <a:r>
              <a:rPr lang="en-US" sz="2000" dirty="0"/>
              <a:t>. </a:t>
            </a:r>
            <a:r>
              <a:rPr lang="en-US" sz="2000" dirty="0" smtClean="0"/>
              <a:t>Cardozo, </a:t>
            </a:r>
            <a:r>
              <a:rPr lang="en-US" sz="2000" dirty="0"/>
              <a:t>M. </a:t>
            </a:r>
            <a:r>
              <a:rPr lang="en-US" sz="2000" dirty="0" smtClean="0"/>
              <a:t>Duarte, </a:t>
            </a:r>
            <a:r>
              <a:rPr lang="en-US" sz="2000" dirty="0"/>
              <a:t>S. </a:t>
            </a:r>
            <a:r>
              <a:rPr lang="en-US" sz="2000" dirty="0" smtClean="0"/>
              <a:t>Fabian, </a:t>
            </a:r>
            <a:r>
              <a:rPr lang="en-US" sz="2000" dirty="0"/>
              <a:t>P. </a:t>
            </a:r>
            <a:r>
              <a:rPr lang="en-US" sz="2000" dirty="0" err="1" smtClean="0"/>
              <a:t>Radusky</a:t>
            </a:r>
            <a:r>
              <a:rPr lang="en-US" sz="2000" dirty="0" smtClean="0"/>
              <a:t>, I. </a:t>
            </a:r>
            <a:r>
              <a:rPr lang="en-US" sz="2000" dirty="0" err="1" smtClean="0"/>
              <a:t>Aristegui</a:t>
            </a:r>
            <a:r>
              <a:rPr lang="en-US" sz="2000" dirty="0" smtClean="0"/>
              <a:t>,  </a:t>
            </a:r>
            <a:r>
              <a:rPr lang="en-US" sz="2000" dirty="0"/>
              <a:t>P. </a:t>
            </a:r>
            <a:r>
              <a:rPr lang="en-US" sz="2000" dirty="0" smtClean="0"/>
              <a:t>Cahn, </a:t>
            </a:r>
            <a:r>
              <a:rPr lang="en-US" sz="2000" dirty="0"/>
              <a:t>O. </a:t>
            </a:r>
            <a:r>
              <a:rPr lang="en-US" sz="2000" dirty="0" smtClean="0"/>
              <a:t>Sued.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65" y="4663751"/>
            <a:ext cx="266777" cy="2667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72080" y="4629262"/>
            <a:ext cx="1693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@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FundHuesped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981200" y="5167746"/>
            <a:ext cx="8534400" cy="543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Share your thoughts on this presentation with </a:t>
            </a:r>
            <a:r>
              <a:rPr lang="en-US" sz="2000" b="1" dirty="0" smtClean="0">
                <a:solidFill>
                  <a:srgbClr val="FF0000"/>
                </a:solidFill>
              </a:rPr>
              <a:t>#IAS2019</a:t>
            </a:r>
          </a:p>
        </p:txBody>
      </p:sp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2011680"/>
            <a:ext cx="8793480" cy="362712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No conflict of interest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79609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624014" y="30609"/>
            <a:ext cx="8840787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Transgender </a:t>
            </a:r>
            <a:r>
              <a:rPr lang="en-US" dirty="0"/>
              <a:t>women in Argentina</a:t>
            </a:r>
          </a:p>
        </p:txBody>
      </p:sp>
      <p:sp>
        <p:nvSpPr>
          <p:cNvPr id="12" name="9 Marcador de contenido"/>
          <p:cNvSpPr>
            <a:spLocks noGrp="1"/>
          </p:cNvSpPr>
          <p:nvPr>
            <p:ph idx="1"/>
          </p:nvPr>
        </p:nvSpPr>
        <p:spPr>
          <a:xfrm>
            <a:off x="1901826" y="2066926"/>
            <a:ext cx="8609013" cy="1630363"/>
          </a:xfrm>
        </p:spPr>
        <p:txBody>
          <a:bodyPr/>
          <a:lstStyle/>
          <a:p>
            <a:pPr>
              <a:spcBef>
                <a:spcPts val="0"/>
              </a:spcBef>
              <a:buNone/>
              <a:defRPr/>
            </a:pPr>
            <a:r>
              <a:rPr lang="es-ES" sz="1600" i="1" dirty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endParaRPr lang="en-US" sz="1600" i="1" dirty="0">
              <a:solidFill>
                <a:schemeClr val="bg1">
                  <a:lumMod val="50000"/>
                </a:schemeClr>
              </a:solidFill>
              <a:latin typeface="+mj-lt"/>
              <a:cs typeface="Arial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99042" y="1594528"/>
            <a:ext cx="70403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ES" sz="2000" dirty="0" smtClean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MOST </a:t>
            </a:r>
            <a:r>
              <a:rPr lang="es-ES" sz="2000" dirty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AFFECTED KEY POPULATION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2000" dirty="0" err="1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Extremely</a:t>
            </a:r>
            <a:r>
              <a:rPr lang="es-ES" sz="2000" dirty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low</a:t>
            </a:r>
            <a:r>
              <a:rPr lang="es-ES" sz="2000" dirty="0" smtClean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life</a:t>
            </a:r>
            <a:r>
              <a:rPr lang="es-ES" sz="2000" dirty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expectancy</a:t>
            </a:r>
            <a:r>
              <a:rPr lang="es-ES" sz="2000" dirty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 </a:t>
            </a:r>
            <a:r>
              <a:rPr lang="es-ES" sz="2000" dirty="0" smtClean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(estimated 35 </a:t>
            </a:r>
            <a:r>
              <a:rPr lang="es-ES" sz="2000" dirty="0" err="1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years</a:t>
            </a:r>
            <a:r>
              <a:rPr lang="es-ES" sz="2000" dirty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2000" dirty="0" err="1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D</a:t>
            </a:r>
            <a:r>
              <a:rPr lang="es-ES" sz="2000" dirty="0" err="1" smtClean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iscrimination</a:t>
            </a:r>
            <a:r>
              <a:rPr lang="es-ES" sz="2000" dirty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, </a:t>
            </a:r>
            <a:r>
              <a:rPr lang="es-ES" sz="2000" dirty="0" err="1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isolation</a:t>
            </a:r>
            <a:r>
              <a:rPr lang="es-ES" sz="2000" dirty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 and </a:t>
            </a:r>
            <a:r>
              <a:rPr lang="es-ES" sz="2000" dirty="0" err="1" smtClean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lack</a:t>
            </a:r>
            <a:r>
              <a:rPr lang="es-ES" sz="2000" dirty="0" smtClean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 </a:t>
            </a:r>
            <a:r>
              <a:rPr lang="es-ES" sz="2000" dirty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of </a:t>
            </a:r>
            <a:r>
              <a:rPr lang="es-ES" sz="2000" dirty="0" err="1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support</a:t>
            </a:r>
            <a:endParaRPr lang="es-ES" sz="2000" dirty="0">
              <a:solidFill>
                <a:srgbClr val="383333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High </a:t>
            </a:r>
            <a:r>
              <a:rPr lang="es-ES" sz="2000" dirty="0" err="1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prevalence</a:t>
            </a:r>
            <a:r>
              <a:rPr lang="es-ES" sz="2000" dirty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 of </a:t>
            </a:r>
            <a:r>
              <a:rPr lang="es-ES" sz="2000" dirty="0" err="1" smtClean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infectious</a:t>
            </a:r>
            <a:r>
              <a:rPr lang="es-ES" sz="2000" dirty="0" smtClean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diseases</a:t>
            </a:r>
            <a:r>
              <a:rPr lang="es-ES" sz="2000" dirty="0" smtClean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 </a:t>
            </a:r>
            <a:endParaRPr lang="es-ES" sz="2000" dirty="0">
              <a:solidFill>
                <a:srgbClr val="383333"/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  <p:sp>
        <p:nvSpPr>
          <p:cNvPr id="14" name="Marcador de contenido 4"/>
          <p:cNvSpPr txBox="1">
            <a:spLocks/>
          </p:cNvSpPr>
          <p:nvPr/>
        </p:nvSpPr>
        <p:spPr bwMode="auto">
          <a:xfrm>
            <a:off x="2291047" y="3338886"/>
            <a:ext cx="2951513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latin typeface="Franklin Gothic Book" panose="020B0503020102020204" pitchFamily="34" charset="0"/>
                <a:cs typeface="Arial" pitchFamily="34" charset="0"/>
              </a:rPr>
              <a:t>HIV prevalence: 34% </a:t>
            </a:r>
          </a:p>
          <a:p>
            <a:pPr>
              <a:spcBef>
                <a:spcPts val="0"/>
              </a:spcBef>
              <a:defRPr/>
            </a:pPr>
            <a:r>
              <a:rPr lang="es-AR" sz="2000" b="1" dirty="0" err="1">
                <a:solidFill>
                  <a:srgbClr val="FF0000"/>
                </a:solidFill>
                <a:latin typeface="Franklin Gothic Book" panose="020B0503020102020204" pitchFamily="34" charset="0"/>
                <a:cs typeface="Arial" pitchFamily="34" charset="0"/>
              </a:rPr>
              <a:t>Syphilis</a:t>
            </a:r>
            <a:r>
              <a:rPr lang="en-US" sz="2000" b="1" dirty="0">
                <a:solidFill>
                  <a:srgbClr val="FF0000"/>
                </a:solidFill>
                <a:latin typeface="Franklin Gothic Book" panose="020B0503020102020204" pitchFamily="34" charset="0"/>
                <a:cs typeface="Arial" pitchFamily="34" charset="0"/>
              </a:rPr>
              <a:t>: 50.4%</a:t>
            </a:r>
          </a:p>
          <a:p>
            <a:pPr>
              <a:spcBef>
                <a:spcPts val="0"/>
              </a:spcBef>
              <a:defRPr/>
            </a:pPr>
            <a:r>
              <a:rPr lang="en-US" sz="2000" b="1" dirty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HPV: 97%</a:t>
            </a:r>
            <a:endParaRPr lang="es-ES" sz="2000" b="1" dirty="0">
              <a:solidFill>
                <a:srgbClr val="383333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2000" b="1" dirty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HCV: 4.5%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10448" y="5515066"/>
            <a:ext cx="10501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400" dirty="0" err="1"/>
              <a:t>Carobene</a:t>
            </a:r>
            <a:r>
              <a:rPr lang="es-AR" sz="1400" dirty="0"/>
              <a:t> M, </a:t>
            </a:r>
            <a:r>
              <a:rPr lang="es-AR" sz="1400" dirty="0" err="1"/>
              <a:t>Bolcic</a:t>
            </a:r>
            <a:r>
              <a:rPr lang="es-AR" sz="1400" dirty="0"/>
              <a:t> F, </a:t>
            </a:r>
            <a:r>
              <a:rPr lang="es-AR" sz="1400" dirty="0" err="1"/>
              <a:t>Farı</a:t>
            </a:r>
            <a:r>
              <a:rPr lang="es-AR" sz="1400" dirty="0"/>
              <a:t> ́as MSDR, et al. HIV, HBV, and HCV </a:t>
            </a:r>
            <a:r>
              <a:rPr lang="es-AR" sz="1400" dirty="0" smtClean="0"/>
              <a:t>molecular </a:t>
            </a:r>
            <a:r>
              <a:rPr lang="es-AR" sz="1400" dirty="0" err="1" smtClean="0"/>
              <a:t>epidemiology</a:t>
            </a:r>
            <a:r>
              <a:rPr lang="es-AR" sz="1400" dirty="0" smtClean="0"/>
              <a:t> </a:t>
            </a:r>
            <a:r>
              <a:rPr lang="es-AR" sz="1400" dirty="0" err="1"/>
              <a:t>among</a:t>
            </a:r>
            <a:r>
              <a:rPr lang="es-AR" sz="1400" dirty="0"/>
              <a:t> trans (</a:t>
            </a:r>
            <a:r>
              <a:rPr lang="es-AR" sz="1400" dirty="0" err="1"/>
              <a:t>transvestites</a:t>
            </a:r>
            <a:r>
              <a:rPr lang="es-AR" sz="1400" dirty="0"/>
              <a:t>, </a:t>
            </a:r>
            <a:r>
              <a:rPr lang="es-AR" sz="1400" dirty="0" err="1"/>
              <a:t>transsexuals</a:t>
            </a:r>
            <a:r>
              <a:rPr lang="es-AR" sz="1400" dirty="0"/>
              <a:t>, and </a:t>
            </a:r>
            <a:r>
              <a:rPr lang="es-AR" sz="1400" dirty="0" err="1" smtClean="0"/>
              <a:t>transgender</a:t>
            </a:r>
            <a:r>
              <a:rPr lang="es-AR" sz="1400" dirty="0" smtClean="0"/>
              <a:t>) sex </a:t>
            </a:r>
            <a:r>
              <a:rPr lang="es-AR" sz="1400" dirty="0" err="1"/>
              <a:t>workers</a:t>
            </a:r>
            <a:r>
              <a:rPr lang="es-AR" sz="1400" dirty="0"/>
              <a:t> in Argentina. J </a:t>
            </a:r>
            <a:r>
              <a:rPr lang="es-AR" sz="1400" dirty="0" err="1"/>
              <a:t>Med</a:t>
            </a:r>
            <a:r>
              <a:rPr lang="es-AR" sz="1400" dirty="0"/>
              <a:t> Virol. 2014;86:64–70.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381" y="1594528"/>
            <a:ext cx="5190893" cy="346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6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1709798" y="5070792"/>
            <a:ext cx="4730750" cy="1009333"/>
            <a:chOff x="393" y="5305651"/>
            <a:chExt cx="6264696" cy="155234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1" name="Imagen 4"/>
            <p:cNvPicPr>
              <a:picLocks noChangeAspect="1"/>
            </p:cNvPicPr>
            <p:nvPr/>
          </p:nvPicPr>
          <p:blipFill rotWithShape="1">
            <a:blip r:embed="rId3" cstate="print"/>
            <a:srcRect l="25096" t="16532" r="26756" b="76318"/>
            <a:stretch/>
          </p:blipFill>
          <p:spPr>
            <a:xfrm>
              <a:off x="393" y="5305651"/>
              <a:ext cx="6264696" cy="523056"/>
            </a:xfrm>
            <a:prstGeom prst="rect">
              <a:avLst/>
            </a:prstGeom>
          </p:spPr>
        </p:pic>
        <p:pic>
          <p:nvPicPr>
            <p:cNvPr id="12" name="Imagen 5"/>
            <p:cNvPicPr>
              <a:picLocks noChangeAspect="1"/>
            </p:cNvPicPr>
            <p:nvPr/>
          </p:nvPicPr>
          <p:blipFill rotWithShape="1">
            <a:blip r:embed="rId3" cstate="print"/>
            <a:srcRect l="25188" t="32484" r="26664" b="52141"/>
            <a:stretch/>
          </p:blipFill>
          <p:spPr>
            <a:xfrm>
              <a:off x="393" y="5733256"/>
              <a:ext cx="6264696" cy="1124744"/>
            </a:xfrm>
            <a:prstGeom prst="rect">
              <a:avLst/>
            </a:prstGeom>
          </p:spPr>
        </p:pic>
      </p:grpSp>
      <p:sp>
        <p:nvSpPr>
          <p:cNvPr id="14" name="Marcador de contenido 2"/>
          <p:cNvSpPr>
            <a:spLocks noGrp="1"/>
          </p:cNvSpPr>
          <p:nvPr>
            <p:ph idx="1"/>
          </p:nvPr>
        </p:nvSpPr>
        <p:spPr>
          <a:xfrm>
            <a:off x="926584" y="1058592"/>
            <a:ext cx="6830575" cy="3665807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2000" dirty="0" smtClean="0"/>
              <a:t>498 respondents </a:t>
            </a:r>
            <a:r>
              <a:rPr lang="en-US" sz="2000" dirty="0"/>
              <a:t>(452 TGW &amp; 46 TGM)</a:t>
            </a:r>
          </a:p>
          <a:p>
            <a:pPr marL="0" indent="0">
              <a:buNone/>
              <a:defRPr/>
            </a:pPr>
            <a:r>
              <a:rPr lang="en-US" sz="2000" b="1" dirty="0"/>
              <a:t>41% of TGW avoided seeking </a:t>
            </a:r>
            <a:r>
              <a:rPr lang="en-US" sz="2000" b="1" dirty="0" smtClean="0"/>
              <a:t>healthcare</a:t>
            </a:r>
          </a:p>
          <a:p>
            <a:pPr marL="0" indent="0">
              <a:buNone/>
              <a:defRPr/>
            </a:pPr>
            <a:endParaRPr lang="en-US" sz="2000" b="1" dirty="0"/>
          </a:p>
          <a:p>
            <a:pPr marL="0" indent="0">
              <a:buNone/>
              <a:defRPr/>
            </a:pPr>
            <a:r>
              <a:rPr lang="en-US" sz="2000" dirty="0"/>
              <a:t>Factors associated were: </a:t>
            </a: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000" b="1" dirty="0">
                <a:solidFill>
                  <a:srgbClr val="E8303B"/>
                </a:solidFill>
                <a:ea typeface="+mj-ea"/>
              </a:rPr>
              <a:t>Discrimination by healthcare workers (</a:t>
            </a:r>
            <a:r>
              <a:rPr lang="en-US" sz="2000" b="1" dirty="0" err="1">
                <a:solidFill>
                  <a:srgbClr val="E8303B"/>
                </a:solidFill>
                <a:ea typeface="+mj-ea"/>
              </a:rPr>
              <a:t>aOR</a:t>
            </a:r>
            <a:r>
              <a:rPr lang="en-US" sz="2000" b="1" dirty="0">
                <a:solidFill>
                  <a:srgbClr val="E8303B"/>
                </a:solidFill>
                <a:ea typeface="+mj-ea"/>
              </a:rPr>
              <a:t> = 3.36)</a:t>
            </a: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000" dirty="0" err="1"/>
              <a:t>Discrimination by other patients (aOR = 2.57)</a:t>
            </a: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000" dirty="0"/>
              <a:t>Currently living in Buenos Aires metropolitan area (</a:t>
            </a:r>
            <a:r>
              <a:rPr lang="en-US" sz="2000" dirty="0" err="1"/>
              <a:t>aOR</a:t>
            </a:r>
            <a:r>
              <a:rPr lang="en-US" sz="2000" dirty="0"/>
              <a:t> = 2.32)</a:t>
            </a:r>
            <a:endParaRPr lang="es-AR" sz="2000" dirty="0" err="1"/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000" dirty="0"/>
              <a:t>Been exposed to police violence (</a:t>
            </a:r>
            <a:r>
              <a:rPr lang="en-US" sz="2000" dirty="0" err="1"/>
              <a:t>aOR</a:t>
            </a:r>
            <a:r>
              <a:rPr lang="en-US" sz="2000" dirty="0"/>
              <a:t> = 2.20)</a:t>
            </a: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000" dirty="0"/>
              <a:t>Internalized stigma (</a:t>
            </a:r>
            <a:r>
              <a:rPr lang="en-US" sz="2000" dirty="0" err="1"/>
              <a:t>aOR</a:t>
            </a:r>
            <a:r>
              <a:rPr lang="en-US" sz="2000" dirty="0"/>
              <a:t> = 1.60)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85" y="4724399"/>
            <a:ext cx="1341276" cy="1902337"/>
          </a:xfrm>
          <a:prstGeom prst="rect">
            <a:avLst/>
          </a:prstGeom>
        </p:spPr>
      </p:pic>
      <p:sp>
        <p:nvSpPr>
          <p:cNvPr id="15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2033797" y="53808"/>
            <a:ext cx="8055083" cy="100703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AR" dirty="0" err="1" smtClean="0"/>
              <a:t>National</a:t>
            </a:r>
            <a:r>
              <a:rPr lang="es-AR" dirty="0" smtClean="0"/>
              <a:t> </a:t>
            </a:r>
            <a:r>
              <a:rPr lang="es-AR" dirty="0" err="1" smtClean="0"/>
              <a:t>survey</a:t>
            </a:r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760" y="314561"/>
            <a:ext cx="4807311" cy="529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7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92909" y="264965"/>
            <a:ext cx="11070755" cy="100703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dirty="0" err="1"/>
              <a:t>TransHoteles</a:t>
            </a:r>
            <a:r>
              <a:rPr lang="es-ES" dirty="0" smtClean="0"/>
              <a:t>:</a:t>
            </a:r>
            <a:r>
              <a:rPr lang="en-US" b="0" dirty="0"/>
              <a:t> </a:t>
            </a:r>
            <a:r>
              <a:rPr lang="en-US" dirty="0"/>
              <a:t>preferred models of healthcare services 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470798" y="1434468"/>
            <a:ext cx="5975722" cy="28735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s-ES" sz="2200" dirty="0" err="1"/>
              <a:t>Q</a:t>
            </a:r>
            <a:r>
              <a:rPr lang="es-ES" sz="2200" dirty="0" err="1" smtClean="0"/>
              <a:t>ualitative</a:t>
            </a:r>
            <a:r>
              <a:rPr lang="es-ES" sz="2200" dirty="0" smtClean="0"/>
              <a:t> </a:t>
            </a:r>
            <a:r>
              <a:rPr lang="es-ES" sz="2200" dirty="0" err="1" smtClean="0"/>
              <a:t>study</a:t>
            </a:r>
            <a:r>
              <a:rPr lang="es-ES" sz="2200" dirty="0" smtClean="0"/>
              <a:t> </a:t>
            </a:r>
            <a:r>
              <a:rPr lang="es-ES" sz="2200" dirty="0"/>
              <a:t>to </a:t>
            </a:r>
            <a:r>
              <a:rPr lang="es-ES" sz="2200" dirty="0" err="1"/>
              <a:t>evaluate</a:t>
            </a:r>
            <a:r>
              <a:rPr lang="es-ES" sz="2200" dirty="0"/>
              <a:t> </a:t>
            </a:r>
            <a:r>
              <a:rPr lang="es-ES" sz="2200" dirty="0" err="1"/>
              <a:t>potential</a:t>
            </a:r>
            <a:r>
              <a:rPr lang="es-ES" sz="2200" dirty="0"/>
              <a:t> </a:t>
            </a:r>
            <a:r>
              <a:rPr lang="es-ES" sz="2200" dirty="0" err="1"/>
              <a:t>interventions</a:t>
            </a:r>
            <a:r>
              <a:rPr lang="es-ES" sz="2200" dirty="0"/>
              <a:t> to </a:t>
            </a:r>
            <a:r>
              <a:rPr lang="es-ES" sz="2200" dirty="0" err="1"/>
              <a:t>improve</a:t>
            </a:r>
            <a:r>
              <a:rPr lang="es-ES" sz="2200" dirty="0"/>
              <a:t> HIV </a:t>
            </a:r>
            <a:r>
              <a:rPr lang="es-ES" sz="2200" dirty="0" err="1"/>
              <a:t>outcomes</a:t>
            </a:r>
            <a:r>
              <a:rPr lang="es-ES" sz="2200" dirty="0"/>
              <a:t> </a:t>
            </a:r>
            <a:r>
              <a:rPr lang="es-ES" sz="2200" dirty="0" err="1"/>
              <a:t>among</a:t>
            </a:r>
            <a:r>
              <a:rPr lang="es-ES" sz="2200" dirty="0"/>
              <a:t> </a:t>
            </a:r>
            <a:r>
              <a:rPr lang="es-ES" sz="2200" dirty="0" smtClean="0"/>
              <a:t>TGW</a:t>
            </a:r>
          </a:p>
          <a:p>
            <a:pPr marL="0" indent="0">
              <a:buNone/>
              <a:defRPr/>
            </a:pPr>
            <a:endParaRPr lang="es-ES" sz="2200" dirty="0" smtClean="0">
              <a:solidFill>
                <a:srgbClr val="FF0000"/>
              </a:solidFill>
            </a:endParaRP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s-ES" sz="2200" dirty="0" err="1"/>
              <a:t>Need</a:t>
            </a:r>
            <a:r>
              <a:rPr lang="es-ES" sz="2200" dirty="0"/>
              <a:t> to </a:t>
            </a:r>
            <a:r>
              <a:rPr lang="es-ES" sz="2200" dirty="0" err="1"/>
              <a:t>provide</a:t>
            </a:r>
            <a:r>
              <a:rPr lang="es-ES" sz="2200" dirty="0"/>
              <a:t> </a:t>
            </a:r>
            <a:r>
              <a:rPr lang="es-ES" sz="2200" dirty="0" err="1"/>
              <a:t>trasn-sensitive</a:t>
            </a:r>
            <a:r>
              <a:rPr lang="es-ES" sz="2200" dirty="0"/>
              <a:t> </a:t>
            </a:r>
            <a:r>
              <a:rPr lang="es-ES" sz="2200" dirty="0" err="1"/>
              <a:t>care</a:t>
            </a:r>
            <a:endParaRPr lang="es-ES" sz="2200" dirty="0"/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s-ES" sz="2200" b="1" dirty="0" err="1">
                <a:solidFill>
                  <a:srgbClr val="E8303B"/>
                </a:solidFill>
                <a:ea typeface="+mj-ea"/>
              </a:rPr>
              <a:t>Domiciliary</a:t>
            </a:r>
            <a:r>
              <a:rPr lang="es-ES" sz="2200" b="1" dirty="0">
                <a:solidFill>
                  <a:srgbClr val="E8303B"/>
                </a:solidFill>
                <a:ea typeface="+mj-ea"/>
              </a:rPr>
              <a:t> </a:t>
            </a:r>
            <a:r>
              <a:rPr lang="es-ES" sz="2200" b="1" dirty="0" err="1">
                <a:solidFill>
                  <a:srgbClr val="E8303B"/>
                </a:solidFill>
                <a:ea typeface="+mj-ea"/>
              </a:rPr>
              <a:t>prevention</a:t>
            </a:r>
            <a:r>
              <a:rPr lang="es-ES" sz="2200" b="1" dirty="0">
                <a:solidFill>
                  <a:srgbClr val="E8303B"/>
                </a:solidFill>
                <a:ea typeface="+mj-ea"/>
              </a:rPr>
              <a:t> and </a:t>
            </a:r>
            <a:r>
              <a:rPr lang="es-ES" sz="2200" b="1" dirty="0" err="1">
                <a:solidFill>
                  <a:srgbClr val="E8303B"/>
                </a:solidFill>
                <a:ea typeface="+mj-ea"/>
              </a:rPr>
              <a:t>testing</a:t>
            </a:r>
            <a:endParaRPr lang="es-ES" sz="2200" b="1" dirty="0">
              <a:solidFill>
                <a:srgbClr val="E8303B"/>
              </a:solidFill>
              <a:ea typeface="+mj-ea"/>
            </a:endParaRP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s-ES" sz="2200" dirty="0" err="1"/>
              <a:t>Multdisciplinary</a:t>
            </a:r>
            <a:r>
              <a:rPr lang="es-ES" sz="2200" dirty="0"/>
              <a:t> </a:t>
            </a:r>
            <a:r>
              <a:rPr lang="es-ES" sz="2200" dirty="0" err="1"/>
              <a:t>team</a:t>
            </a:r>
            <a:endParaRPr lang="es-ES" sz="2200" dirty="0"/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200" dirty="0"/>
              <a:t> Facilitated appointments.</a:t>
            </a:r>
            <a:endParaRPr lang="es-ES" sz="2200" dirty="0"/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s-ES" sz="2200" b="1" dirty="0" smtClean="0">
                <a:solidFill>
                  <a:srgbClr val="E8303B"/>
                </a:solidFill>
                <a:ea typeface="+mj-ea"/>
              </a:rPr>
              <a:t>P</a:t>
            </a:r>
            <a:r>
              <a:rPr lang="en-US" sz="2200" b="1" dirty="0" err="1" smtClean="0">
                <a:solidFill>
                  <a:srgbClr val="E8303B"/>
                </a:solidFill>
                <a:ea typeface="+mj-ea"/>
              </a:rPr>
              <a:t>eer</a:t>
            </a:r>
            <a:r>
              <a:rPr lang="en-US" sz="2200" b="1" dirty="0" smtClean="0">
                <a:solidFill>
                  <a:srgbClr val="E8303B"/>
                </a:solidFill>
                <a:ea typeface="+mj-ea"/>
              </a:rPr>
              <a:t> navigators </a:t>
            </a:r>
            <a:r>
              <a:rPr lang="en-US" sz="2200" b="1" dirty="0">
                <a:solidFill>
                  <a:srgbClr val="E8303B"/>
                </a:solidFill>
                <a:ea typeface="+mj-ea"/>
              </a:rPr>
              <a:t>on HIV services</a:t>
            </a:r>
          </a:p>
          <a:p>
            <a:pPr marL="457200" lvl="1" indent="0">
              <a:buFont typeface="Arial"/>
              <a:buNone/>
              <a:defRPr/>
            </a:pPr>
            <a:endParaRPr lang="es-ES" dirty="0">
              <a:solidFill>
                <a:srgbClr val="FF0000"/>
              </a:solidFill>
            </a:endParaRPr>
          </a:p>
          <a:p>
            <a:pPr marL="457200" lvl="1" indent="0">
              <a:buFont typeface="Arial"/>
              <a:buNone/>
              <a:defRPr/>
            </a:pPr>
            <a:endParaRPr lang="es-ES" dirty="0"/>
          </a:p>
          <a:p>
            <a:pPr marL="0" indent="0">
              <a:buNone/>
              <a:defRPr/>
            </a:pP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12" y="4526280"/>
            <a:ext cx="1491010" cy="19202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022" y="4632960"/>
            <a:ext cx="3972018" cy="146847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6547" y="1593368"/>
            <a:ext cx="5313266" cy="287712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6877" y="3974390"/>
            <a:ext cx="420660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9943"/>
            <a:ext cx="9448800" cy="1509147"/>
          </a:xfrm>
        </p:spPr>
        <p:txBody>
          <a:bodyPr>
            <a:normAutofit/>
          </a:bodyPr>
          <a:lstStyle/>
          <a:p>
            <a:r>
              <a:rPr lang="en-US" dirty="0" smtClean="0"/>
              <a:t>Domiciliary provider-initiated testing strategy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160" y="329943"/>
            <a:ext cx="1959560" cy="14020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724" y="3365616"/>
            <a:ext cx="1655105" cy="133037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73" y="2247433"/>
            <a:ext cx="4947526" cy="95144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979" y="4862722"/>
            <a:ext cx="1316850" cy="1152244"/>
          </a:xfrm>
          <a:prstGeom prst="rect">
            <a:avLst/>
          </a:prstGeom>
        </p:spPr>
      </p:pic>
      <p:pic>
        <p:nvPicPr>
          <p:cNvPr id="11" name="Marcador de contenido 10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2849137" y="3649768"/>
            <a:ext cx="2786113" cy="762066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5784100" y="2395636"/>
            <a:ext cx="5605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Argentine organization with regional scope with focus HIV/AIDS and sexual and reproductive health. 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5784100" y="366460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Argentina’s Association for </a:t>
            </a:r>
            <a:r>
              <a:rPr lang="en-US" dirty="0" err="1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Travesti</a:t>
            </a:r>
            <a:r>
              <a:rPr lang="en-US" dirty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Transexual</a:t>
            </a:r>
            <a:r>
              <a:rPr lang="en-US" dirty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, and Transgender rights and Regional Secretariat of the Latin American and Caribbean Transgender Network. </a:t>
            </a:r>
            <a:endParaRPr lang="es-AR" dirty="0">
              <a:solidFill>
                <a:srgbClr val="383333"/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5784100" y="488740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Organization of transgender women that self-manage a squat, a crucial refuge for transgender women in Buenos Aires.  </a:t>
            </a:r>
            <a:endParaRPr lang="es-AR" dirty="0">
              <a:solidFill>
                <a:srgbClr val="383333"/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02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089" y="2152651"/>
            <a:ext cx="579437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944" y="2128045"/>
            <a:ext cx="663575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355" y="2103439"/>
            <a:ext cx="53657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lnSpc>
                <a:spcPct val="90000"/>
              </a:lnSpc>
              <a:spcAft>
                <a:spcPct val="0"/>
              </a:spcAft>
            </a:pPr>
            <a:r>
              <a:rPr lang="es-ES" altLang="es-AR" dirty="0" err="1" smtClean="0">
                <a:solidFill>
                  <a:srgbClr val="E8303B"/>
                </a:solidFill>
                <a:latin typeface="Franklin Gothic Book" panose="020B0503020102020204" pitchFamily="34" charset="0"/>
              </a:rPr>
              <a:t>TransTesting</a:t>
            </a:r>
            <a:r>
              <a:rPr lang="es-ES" altLang="es-AR" dirty="0" smtClean="0">
                <a:solidFill>
                  <a:srgbClr val="E8303B"/>
                </a:solidFill>
                <a:latin typeface="Franklin Gothic Book" panose="020B0503020102020204" pitchFamily="34" charset="0"/>
              </a:rPr>
              <a:t>: HIV diagnosis</a:t>
            </a:r>
            <a:endParaRPr lang="es-AR" altLang="es-AR" dirty="0">
              <a:solidFill>
                <a:srgbClr val="E8303B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1" name="CuadroTexto 10">
            <a:extLst/>
          </p:cNvPr>
          <p:cNvSpPr txBox="1"/>
          <p:nvPr/>
        </p:nvSpPr>
        <p:spPr>
          <a:xfrm>
            <a:off x="384235" y="1412256"/>
            <a:ext cx="669293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From November 2015 to August 2017, 260 TGW were tested for HIV in 4 cities of Argentina.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>
              <a:solidFill>
                <a:srgbClr val="383333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Two rapid tests were compared</a:t>
            </a:r>
            <a:r>
              <a:rPr lang="en-US" dirty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 (HIV-1/2 antibodies  vs. HIV-1/2 antibodies and </a:t>
            </a:r>
            <a:r>
              <a:rPr lang="en-US" dirty="0" smtClean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HIV-1 </a:t>
            </a:r>
            <a:r>
              <a:rPr lang="en-US" dirty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p24 antigen)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>
              <a:solidFill>
                <a:srgbClr val="383333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51 TGW were HIV positive by RT and ELISA (19.6%), 2 additional women identified through NAT (Viral Load Pool)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>
              <a:solidFill>
                <a:srgbClr val="383333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latin typeface="Franklin Gothic Book" panose="020B0503020102020204" pitchFamily="34" charset="0"/>
                <a:cs typeface="Arial" pitchFamily="34" charset="0"/>
              </a:rPr>
              <a:t>HIV + Associated factors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rgbClr val="FF0000"/>
                </a:solidFill>
                <a:latin typeface="Franklin Gothic Book" panose="020B0503020102020204" pitchFamily="34" charset="0"/>
                <a:cs typeface="Arial" pitchFamily="34" charset="0"/>
              </a:rPr>
              <a:t>Previous </a:t>
            </a:r>
            <a:r>
              <a:rPr lang="en-US" b="1" dirty="0">
                <a:solidFill>
                  <a:srgbClr val="FF0000"/>
                </a:solidFill>
                <a:latin typeface="Franklin Gothic Book" panose="020B0503020102020204" pitchFamily="34" charset="0"/>
                <a:cs typeface="Arial" pitchFamily="34" charset="0"/>
              </a:rPr>
              <a:t>STIs (</a:t>
            </a:r>
            <a:r>
              <a:rPr lang="en-US" b="1" dirty="0" err="1">
                <a:solidFill>
                  <a:srgbClr val="FF0000"/>
                </a:solidFill>
                <a:latin typeface="Franklin Gothic Book" panose="020B0503020102020204" pitchFamily="34" charset="0"/>
                <a:cs typeface="Arial" pitchFamily="34" charset="0"/>
              </a:rPr>
              <a:t>aOR</a:t>
            </a:r>
            <a:r>
              <a:rPr lang="en-US" b="1" dirty="0">
                <a:solidFill>
                  <a:srgbClr val="FF0000"/>
                </a:solidFill>
                <a:latin typeface="Franklin Gothic Book" panose="020B0503020102020204" pitchFamily="34" charset="0"/>
                <a:cs typeface="Arial" pitchFamily="34" charset="0"/>
              </a:rPr>
              <a:t>= </a:t>
            </a:r>
            <a:r>
              <a:rPr lang="en-US" b="1" dirty="0" smtClean="0">
                <a:solidFill>
                  <a:srgbClr val="FF0000"/>
                </a:solidFill>
                <a:latin typeface="Franklin Gothic Book" panose="020B0503020102020204" pitchFamily="34" charset="0"/>
                <a:cs typeface="Arial" pitchFamily="34" charset="0"/>
              </a:rPr>
              <a:t>3.29, 95% CI 1.48-7.32)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rgbClr val="FF0000"/>
                </a:solidFill>
                <a:latin typeface="Franklin Gothic Book" panose="020B0503020102020204" pitchFamily="34" charset="0"/>
                <a:cs typeface="Arial" pitchFamily="34" charset="0"/>
              </a:rPr>
              <a:t>Not having been tested </a:t>
            </a:r>
            <a:r>
              <a:rPr lang="en-US" b="1" dirty="0">
                <a:solidFill>
                  <a:srgbClr val="FF0000"/>
                </a:solidFill>
                <a:latin typeface="Franklin Gothic Book" panose="020B0503020102020204" pitchFamily="34" charset="0"/>
                <a:cs typeface="Arial" pitchFamily="34" charset="0"/>
              </a:rPr>
              <a:t>before (</a:t>
            </a:r>
            <a:r>
              <a:rPr lang="en-US" b="1" dirty="0" err="1">
                <a:solidFill>
                  <a:srgbClr val="FF0000"/>
                </a:solidFill>
                <a:latin typeface="Franklin Gothic Book" panose="020B0503020102020204" pitchFamily="34" charset="0"/>
                <a:cs typeface="Arial" pitchFamily="34" charset="0"/>
              </a:rPr>
              <a:t>aOR</a:t>
            </a:r>
            <a:r>
              <a:rPr lang="en-US" b="1" dirty="0">
                <a:solidFill>
                  <a:srgbClr val="FF0000"/>
                </a:solidFill>
                <a:latin typeface="Franklin Gothic Book" panose="020B0503020102020204" pitchFamily="34" charset="0"/>
                <a:cs typeface="Arial" pitchFamily="34" charset="0"/>
              </a:rPr>
              <a:t>= </a:t>
            </a:r>
            <a:r>
              <a:rPr lang="en-US" b="1" dirty="0" smtClean="0">
                <a:solidFill>
                  <a:srgbClr val="FF0000"/>
                </a:solidFill>
                <a:latin typeface="Franklin Gothic Book" panose="020B0503020102020204" pitchFamily="34" charset="0"/>
                <a:cs typeface="Arial" pitchFamily="34" charset="0"/>
              </a:rPr>
              <a:t>4.20, 95% CI 1.76-10.01)</a:t>
            </a:r>
            <a:endParaRPr lang="en-US" b="1" dirty="0">
              <a:solidFill>
                <a:srgbClr val="FF0000"/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0338" y="1417639"/>
            <a:ext cx="3603192" cy="378140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038" y="4921004"/>
            <a:ext cx="4885304" cy="116470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537342" y="5812956"/>
            <a:ext cx="2606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(</a:t>
            </a:r>
            <a:r>
              <a:rPr lang="es-AR" sz="1600" dirty="0" err="1" smtClean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Submitted</a:t>
            </a:r>
            <a:r>
              <a:rPr lang="es-AR" sz="1600" dirty="0" smtClean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 to JIAS)</a:t>
            </a:r>
            <a:endParaRPr lang="en-US" sz="1600" dirty="0">
              <a:solidFill>
                <a:srgbClr val="383333"/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12" y="4690840"/>
            <a:ext cx="1449490" cy="19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1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743" y="193109"/>
            <a:ext cx="7801057" cy="8080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Trans-ITS: HIV </a:t>
            </a:r>
            <a:r>
              <a:rPr lang="en-US" dirty="0"/>
              <a:t>and syphilis </a:t>
            </a:r>
            <a:r>
              <a:rPr lang="en-US" dirty="0" smtClean="0"/>
              <a:t>rapid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808039"/>
            <a:ext cx="6705600" cy="528796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b="1" dirty="0" smtClean="0"/>
              <a:t>Inclusion </a:t>
            </a:r>
            <a:r>
              <a:rPr lang="en-US" sz="1800" b="1" dirty="0"/>
              <a:t>criteria </a:t>
            </a:r>
            <a:r>
              <a:rPr lang="en-US" sz="1800" b="1" dirty="0" smtClean="0"/>
              <a:t> </a:t>
            </a:r>
            <a:r>
              <a:rPr lang="en-US" sz="1800" dirty="0"/>
              <a:t>self-identified as TGW; ≥14 years old; previous HIV-negative &gt;3 months or unknown status; non-history of syphilis or previous episode with &gt;6 months after treatment. 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b="1" dirty="0" smtClean="0"/>
              <a:t>Acceptability </a:t>
            </a:r>
            <a:r>
              <a:rPr lang="en-US" sz="1800" b="1" dirty="0"/>
              <a:t>survey</a:t>
            </a:r>
            <a:r>
              <a:rPr lang="en-US" sz="1800" dirty="0"/>
              <a:t> included 5 items with a 5 point-Likert scale, a satisfaction question, and comments. 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 smtClean="0"/>
              <a:t>SD </a:t>
            </a:r>
            <a:r>
              <a:rPr lang="en-US" sz="1800" b="1" dirty="0"/>
              <a:t>BIOLINE HIV/Syphilis Duo rapid tests </a:t>
            </a:r>
            <a:r>
              <a:rPr lang="en-US" sz="1800" dirty="0" smtClean="0"/>
              <a:t>was </a:t>
            </a:r>
            <a:r>
              <a:rPr lang="en-US" sz="1800" dirty="0"/>
              <a:t>used </a:t>
            </a:r>
            <a:r>
              <a:rPr lang="en-US" sz="1800" dirty="0" smtClean="0"/>
              <a:t>(</a:t>
            </a:r>
            <a:r>
              <a:rPr lang="en-US" sz="1800" dirty="0"/>
              <a:t>detects antibodies to HIV-1 including subtype-O, HIV-2 and </a:t>
            </a:r>
            <a:r>
              <a:rPr lang="en-US" sz="1800" i="1" dirty="0"/>
              <a:t>Treponema pallidum</a:t>
            </a:r>
            <a:r>
              <a:rPr lang="en-US" sz="1800" dirty="0"/>
              <a:t>)</a:t>
            </a:r>
            <a:r>
              <a:rPr lang="en-US" sz="1800" i="1" dirty="0"/>
              <a:t>. </a:t>
            </a:r>
            <a:endParaRPr lang="en-US" sz="18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HIV</a:t>
            </a:r>
            <a:r>
              <a:rPr lang="en-US" sz="1800" dirty="0"/>
              <a:t> </a:t>
            </a:r>
            <a:r>
              <a:rPr lang="en-US" sz="1800" dirty="0" smtClean="0"/>
              <a:t>infection was </a:t>
            </a:r>
            <a:r>
              <a:rPr lang="en-US" sz="1800" dirty="0"/>
              <a:t>confirmed by </a:t>
            </a:r>
            <a:r>
              <a:rPr lang="en-US" sz="1800" dirty="0" smtClean="0"/>
              <a:t>VL. Positive </a:t>
            </a:r>
            <a:r>
              <a:rPr lang="en-US" sz="1800" dirty="0" err="1"/>
              <a:t>treponemal</a:t>
            </a:r>
            <a:r>
              <a:rPr lang="en-US" sz="1800" dirty="0"/>
              <a:t> tests were complemented with quantitative </a:t>
            </a:r>
            <a:r>
              <a:rPr lang="en-US" sz="1800" dirty="0" smtClean="0"/>
              <a:t>RPR</a:t>
            </a:r>
            <a:r>
              <a:rPr lang="en-US" sz="1800" dirty="0" smtClean="0"/>
              <a:t> </a:t>
            </a:r>
            <a:r>
              <a:rPr lang="en-US" sz="1800" dirty="0"/>
              <a:t>to identify active syphilis or past infection. </a:t>
            </a:r>
            <a:r>
              <a:rPr lang="en-US" sz="1800" b="1" dirty="0" smtClean="0"/>
              <a:t>All </a:t>
            </a:r>
            <a:r>
              <a:rPr lang="en-US" sz="1800" b="1" dirty="0"/>
              <a:t>confirmed cases were referred for treatment initiation and </a:t>
            </a:r>
            <a:r>
              <a:rPr lang="en-US" sz="1800" b="1" dirty="0" smtClean="0"/>
              <a:t>follow-up.</a:t>
            </a:r>
            <a:endParaRPr lang="en-US" sz="18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9674395" y="2941675"/>
            <a:ext cx="3862124" cy="776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9480" y="1790715"/>
            <a:ext cx="3322608" cy="3322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0981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16058</TotalTime>
  <Words>674</Words>
  <Application>Microsoft Office PowerPoint</Application>
  <PresentationFormat>Widescreen</PresentationFormat>
  <Paragraphs>90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Franklin Gothic Book</vt:lpstr>
      <vt:lpstr>Raleway</vt:lpstr>
      <vt:lpstr>AIDS 2016_Template</vt:lpstr>
      <vt:lpstr>PowerPoint Presentation</vt:lpstr>
      <vt:lpstr>Acceptability of HIV and syphilis domiciliary testing among transgender women in Buenos Aires, Argentina</vt:lpstr>
      <vt:lpstr>PowerPoint Presentation</vt:lpstr>
      <vt:lpstr>Transgender women in Argentina</vt:lpstr>
      <vt:lpstr>National survey</vt:lpstr>
      <vt:lpstr>TransHoteles: preferred models of healthcare services </vt:lpstr>
      <vt:lpstr>Domiciliary provider-initiated testing strategy</vt:lpstr>
      <vt:lpstr>TransTesting: HIV diagnosis</vt:lpstr>
      <vt:lpstr>Trans-ITS: HIV and syphilis rapid test</vt:lpstr>
      <vt:lpstr>Results</vt:lpstr>
      <vt:lpstr>Acceptability survey </vt:lpstr>
      <vt:lpstr>Conclusions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Media</cp:lastModifiedBy>
  <cp:revision>140</cp:revision>
  <cp:lastPrinted>2017-01-16T15:31:13Z</cp:lastPrinted>
  <dcterms:created xsi:type="dcterms:W3CDTF">2017-01-13T09:09:35Z</dcterms:created>
  <dcterms:modified xsi:type="dcterms:W3CDTF">2019-07-23T13:30:46Z</dcterms:modified>
</cp:coreProperties>
</file>